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c8f5059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c8f505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c8f5059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c8f5059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c32796f3b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c32796f3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31fafc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31fafc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31fafc5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31fafc5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c32796f3b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c32796f3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c8f5059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c8f5059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c8f5059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c8f5059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c8f50592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c8f50592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c8f50592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c8f50592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276899c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276899c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c32796f3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c32796f3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c32796f3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c32796f3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276899c8b_1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276899c8b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276899c8b_1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276899c8b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13" Type="http://schemas.openxmlformats.org/officeDocument/2006/relationships/image" Target="../media/image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5" Type="http://schemas.openxmlformats.org/officeDocument/2006/relationships/image" Target="../media/image12.png"/><Relationship Id="rId14" Type="http://schemas.openxmlformats.org/officeDocument/2006/relationships/image" Target="../media/image15.png"/><Relationship Id="rId17" Type="http://schemas.openxmlformats.org/officeDocument/2006/relationships/image" Target="../media/image19.png"/><Relationship Id="rId16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18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D7E6B"/>
                </a:highlight>
              </a:rPr>
              <a:t>PERCEPTIONS OF POVERTY</a:t>
            </a:r>
            <a:endParaRPr>
              <a:highlight>
                <a:srgbClr val="DD7E6B"/>
              </a:highlight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37"/>
            <a:ext cx="82221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Rishi Dey Chowdhury, Anushka Sharma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7200" y="4810550"/>
            <a:ext cx="30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*Free use for Educational Purpose only. Please cite if you use this work.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311700" y="410000"/>
            <a:ext cx="8520600" cy="4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</a:rPr>
              <a:t>Framing the Comparisons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I: </a:t>
            </a:r>
            <a:r>
              <a:rPr lang="en" sz="2500">
                <a:solidFill>
                  <a:schemeClr val="dk2"/>
                </a:solidFill>
              </a:rPr>
              <a:t>We should keep the number of ❌ same in each person, o.w. one with more ❌ will be selected as more poor.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I:</a:t>
            </a:r>
            <a:r>
              <a:rPr lang="en" sz="2500">
                <a:solidFill>
                  <a:schemeClr val="dk2"/>
                </a:solidFill>
              </a:rPr>
              <a:t> To reduce the no. of questions we can compare </a:t>
            </a:r>
            <a:r>
              <a:rPr b="1" lang="en" sz="2500">
                <a:solidFill>
                  <a:schemeClr val="dk2"/>
                </a:solidFill>
              </a:rPr>
              <a:t>good </a:t>
            </a:r>
            <a:r>
              <a:rPr lang="en" sz="2500">
                <a:solidFill>
                  <a:schemeClr val="dk2"/>
                </a:solidFill>
              </a:rPr>
              <a:t>indicators among themselves and same for </a:t>
            </a:r>
            <a:r>
              <a:rPr b="1" lang="en" sz="2500">
                <a:solidFill>
                  <a:schemeClr val="dk2"/>
                </a:solidFill>
              </a:rPr>
              <a:t>bad </a:t>
            </a:r>
            <a:r>
              <a:rPr lang="en" sz="2500">
                <a:solidFill>
                  <a:schemeClr val="dk2"/>
                </a:solidFill>
              </a:rPr>
              <a:t>ones.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I:</a:t>
            </a:r>
            <a:r>
              <a:rPr lang="en" sz="2500">
                <a:solidFill>
                  <a:schemeClr val="dk2"/>
                </a:solidFill>
              </a:rPr>
              <a:t> If some region is not having </a:t>
            </a:r>
            <a:r>
              <a:rPr b="1" lang="en" sz="2500">
                <a:solidFill>
                  <a:schemeClr val="dk2"/>
                </a:solidFill>
              </a:rPr>
              <a:t>good</a:t>
            </a:r>
            <a:r>
              <a:rPr lang="en" sz="2500">
                <a:solidFill>
                  <a:schemeClr val="dk2"/>
                </a:solidFill>
              </a:rPr>
              <a:t> medical facilities then at least one of our ranking question must have one ✅ and one ❌ for one of the medical indicators.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311700" y="3628300"/>
            <a:ext cx="5096100" cy="407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Why?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understand if they really feel deprived of that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311700" y="4161200"/>
            <a:ext cx="5436600" cy="407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good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indicators which received higher score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6842100" y="4088025"/>
            <a:ext cx="1990500" cy="9798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Past MPI data can come into play. More on it Later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2"/>
          <p:cNvCxnSpPr>
            <a:stCxn id="218" idx="3"/>
            <a:endCxn id="219" idx="1"/>
          </p:cNvCxnSpPr>
          <p:nvPr/>
        </p:nvCxnSpPr>
        <p:spPr>
          <a:xfrm>
            <a:off x="5748300" y="4365050"/>
            <a:ext cx="1093800" cy="2130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/>
          <p:nvPr/>
        </p:nvSpPr>
        <p:spPr>
          <a:xfrm>
            <a:off x="311700" y="4660125"/>
            <a:ext cx="5436600" cy="407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bad?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indicators which received lower score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22"/>
          <p:cNvCxnSpPr>
            <a:stCxn id="221" idx="3"/>
            <a:endCxn id="219" idx="1"/>
          </p:cNvCxnSpPr>
          <p:nvPr/>
        </p:nvCxnSpPr>
        <p:spPr>
          <a:xfrm flipH="1" rot="10800000">
            <a:off x="5748300" y="4578075"/>
            <a:ext cx="1093800" cy="2859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311700" y="410000"/>
            <a:ext cx="8520600" cy="4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</a:rPr>
              <a:t>Between the Broad indicators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✅ Schooling, ✅ Nutritious Daily Meal, ❌ Electricity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✅ Water, ❌ Children Care, ✅ Education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❌ Bank Account, ❌ Antenatal Care, ✅ Education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Allocation Analysis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311700" y="1017800"/>
            <a:ext cx="4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How will you 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allocate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the income earned across the various indicators?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7625"/>
            <a:ext cx="2063325" cy="20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1519900" y="2575425"/>
            <a:ext cx="45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💵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594625" y="2673450"/>
            <a:ext cx="45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💵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1662575" y="2744325"/>
            <a:ext cx="45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💵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24"/>
          <p:cNvCxnSpPr/>
          <p:nvPr/>
        </p:nvCxnSpPr>
        <p:spPr>
          <a:xfrm>
            <a:off x="2110700" y="29098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4"/>
          <p:cNvCxnSpPr/>
          <p:nvPr/>
        </p:nvCxnSpPr>
        <p:spPr>
          <a:xfrm>
            <a:off x="2110700" y="2909825"/>
            <a:ext cx="702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4"/>
          <p:cNvCxnSpPr/>
          <p:nvPr/>
        </p:nvCxnSpPr>
        <p:spPr>
          <a:xfrm flipH="1" rot="10800000">
            <a:off x="2110700" y="19738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375" y="1666875"/>
            <a:ext cx="538799" cy="5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/>
        </p:nvSpPr>
        <p:spPr>
          <a:xfrm>
            <a:off x="3399175" y="1759275"/>
            <a:ext cx="63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375" y="2640725"/>
            <a:ext cx="538799" cy="5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3399175" y="2733125"/>
            <a:ext cx="8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375" y="3614575"/>
            <a:ext cx="538800" cy="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3399175" y="3614575"/>
            <a:ext cx="84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Standard of Living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24"/>
          <p:cNvCxnSpPr>
            <a:stCxn id="242" idx="3"/>
          </p:cNvCxnSpPr>
          <p:nvPr/>
        </p:nvCxnSpPr>
        <p:spPr>
          <a:xfrm flipH="1" rot="10800000">
            <a:off x="4031875" y="482475"/>
            <a:ext cx="2178300" cy="145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575" y="208275"/>
            <a:ext cx="538799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575" y="797200"/>
            <a:ext cx="538799" cy="53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4"/>
          <p:cNvCxnSpPr/>
          <p:nvPr/>
        </p:nvCxnSpPr>
        <p:spPr>
          <a:xfrm flipH="1">
            <a:off x="5123250" y="1066600"/>
            <a:ext cx="1073400" cy="27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0175" y="1378500"/>
            <a:ext cx="538799" cy="5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4"/>
          <p:cNvCxnSpPr/>
          <p:nvPr/>
        </p:nvCxnSpPr>
        <p:spPr>
          <a:xfrm flipH="1">
            <a:off x="5123250" y="1630125"/>
            <a:ext cx="1073400" cy="27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8575" y="2036625"/>
            <a:ext cx="538800" cy="53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>
            <a:stCxn id="244" idx="3"/>
          </p:cNvCxnSpPr>
          <p:nvPr/>
        </p:nvCxnSpPr>
        <p:spPr>
          <a:xfrm flipH="1" rot="10800000">
            <a:off x="4240075" y="2323625"/>
            <a:ext cx="1963500" cy="58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8575" y="2694750"/>
            <a:ext cx="538801" cy="5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4"/>
          <p:cNvCxnSpPr/>
          <p:nvPr/>
        </p:nvCxnSpPr>
        <p:spPr>
          <a:xfrm>
            <a:off x="4229875" y="2910425"/>
            <a:ext cx="1987200" cy="17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30637" y="3581962"/>
            <a:ext cx="538799" cy="5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4"/>
          <p:cNvCxnSpPr>
            <a:stCxn id="246" idx="3"/>
          </p:cNvCxnSpPr>
          <p:nvPr/>
        </p:nvCxnSpPr>
        <p:spPr>
          <a:xfrm flipH="1" rot="10800000">
            <a:off x="4240075" y="3872875"/>
            <a:ext cx="20109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3887" y="4469175"/>
            <a:ext cx="538799" cy="5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4"/>
          <p:cNvCxnSpPr>
            <a:stCxn id="246" idx="3"/>
          </p:cNvCxnSpPr>
          <p:nvPr/>
        </p:nvCxnSpPr>
        <p:spPr>
          <a:xfrm>
            <a:off x="4240075" y="3876175"/>
            <a:ext cx="1990500" cy="91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47438" y="3581963"/>
            <a:ext cx="538799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40688" y="4469175"/>
            <a:ext cx="538799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33612" y="3581962"/>
            <a:ext cx="538801" cy="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26863" y="4469175"/>
            <a:ext cx="538799" cy="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03100" y="3960950"/>
            <a:ext cx="538801" cy="5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/>
          <p:nvPr/>
        </p:nvSpPr>
        <p:spPr>
          <a:xfrm>
            <a:off x="58975" y="3891675"/>
            <a:ext cx="2225700" cy="111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We may provide the average income of that region as the amount to be distributed among these classes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311700" y="410000"/>
            <a:ext cx="8520600" cy="4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</a:rPr>
              <a:t>Between the Broad indicators</a:t>
            </a:r>
            <a:endParaRPr b="1" sz="2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Would you choose paying medical bills over your child’s school fees?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If you have money so that you can either spend over your child’s school fees or eating a month’s two times a day nutritious meal , what would you choose?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Would you consider expenditure for antenatal care more important than paying for electricity?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Which is more important for you: use of cooking fuel or payment of your child’s school fees?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311700" y="410000"/>
            <a:ext cx="8520600" cy="4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Within the Indicators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What would you prioritize: payment for electricity or payment for clean drinking water? 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Is living in a </a:t>
            </a:r>
            <a:r>
              <a:rPr i="1" lang="en" sz="2500">
                <a:solidFill>
                  <a:schemeClr val="dk2"/>
                </a:solidFill>
              </a:rPr>
              <a:t>pucca</a:t>
            </a:r>
            <a:r>
              <a:rPr lang="en" sz="2500">
                <a:solidFill>
                  <a:schemeClr val="dk2"/>
                </a:solidFill>
              </a:rPr>
              <a:t> house more important for you or having access to electricity?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Which is </a:t>
            </a:r>
            <a:r>
              <a:rPr lang="en" sz="2500">
                <a:solidFill>
                  <a:schemeClr val="dk2"/>
                </a:solidFill>
              </a:rPr>
              <a:t>more important for you:living in a </a:t>
            </a:r>
            <a:r>
              <a:rPr i="1" lang="en" sz="2500">
                <a:solidFill>
                  <a:schemeClr val="dk2"/>
                </a:solidFill>
              </a:rPr>
              <a:t>pucca</a:t>
            </a:r>
            <a:r>
              <a:rPr lang="en" sz="2500">
                <a:solidFill>
                  <a:schemeClr val="dk2"/>
                </a:solidFill>
              </a:rPr>
              <a:t> house or having a bank account?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Q:</a:t>
            </a:r>
            <a:r>
              <a:rPr lang="en" sz="2500">
                <a:solidFill>
                  <a:schemeClr val="dk2"/>
                </a:solidFill>
              </a:rPr>
              <a:t> </a:t>
            </a:r>
            <a:r>
              <a:rPr lang="en" sz="2500">
                <a:solidFill>
                  <a:schemeClr val="dk2"/>
                </a:solidFill>
              </a:rPr>
              <a:t>Which is more important for you:  owing a T.V. or having a bank account?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 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</a:t>
            </a:r>
            <a:r>
              <a:rPr lang="en"/>
              <a:t> Performance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311700" y="1017800"/>
            <a:ext cx="826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Whom out of the following will you consider to be NOT poor? More than one person can be chosen.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113481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244275" y="4572775"/>
            <a:ext cx="207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Attended School Upto Class 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75" y="3946075"/>
            <a:ext cx="687850" cy="6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625" y="3976650"/>
            <a:ext cx="609678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413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3320225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2392938" y="4572775"/>
            <a:ext cx="21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Attended School Upto Class 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388" y="3946075"/>
            <a:ext cx="687850" cy="6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037" y="3976650"/>
            <a:ext cx="609678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85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547366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4546375" y="4572775"/>
            <a:ext cx="21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Attended School Upto Class 12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825" y="3946075"/>
            <a:ext cx="687850" cy="6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475" y="3976650"/>
            <a:ext cx="609678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5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762706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7330375" y="4572775"/>
            <a:ext cx="89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Graduated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225" y="3946075"/>
            <a:ext cx="687850" cy="6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875" y="3976650"/>
            <a:ext cx="609678" cy="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MPI Data</a:t>
            </a:r>
            <a:endParaRPr/>
          </a:p>
        </p:txBody>
      </p:sp>
      <p:sp>
        <p:nvSpPr>
          <p:cNvPr id="308" name="Google Shape;308;p2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</a:t>
            </a:r>
            <a:r>
              <a:rPr lang="en"/>
              <a:t>Insights for framing regional questions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350"/>
            <a:ext cx="9144003" cy="51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075"/>
            <a:ext cx="9144003" cy="51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Multi-Dimensional Poverty Index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3997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An weighted sum score calculated </a:t>
            </a:r>
            <a:br>
              <a:rPr lang="en"/>
            </a:br>
            <a:r>
              <a:rPr lang="en"/>
              <a:t>based</a:t>
            </a:r>
            <a:r>
              <a:rPr lang="en"/>
              <a:t> on this chart is the Deprivation </a:t>
            </a:r>
            <a:br>
              <a:rPr lang="en"/>
            </a:br>
            <a:r>
              <a:rPr lang="en"/>
              <a:t>Score (DS) which translates </a:t>
            </a:r>
            <a:r>
              <a:rPr lang="en"/>
              <a:t>to Poverty level of a person.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Here, we do not question the validity</a:t>
            </a:r>
            <a:br>
              <a:rPr lang="en"/>
            </a:br>
            <a:r>
              <a:rPr lang="en"/>
              <a:t>of MPI. But we want to improve on it</a:t>
            </a:r>
            <a:br>
              <a:rPr lang="en"/>
            </a:br>
            <a:r>
              <a:rPr lang="en"/>
              <a:t>to be apt for all class of people and</a:t>
            </a:r>
            <a:br>
              <a:rPr lang="en"/>
            </a:br>
            <a:r>
              <a:rPr lang="en"/>
              <a:t>across all regions across India.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775" y="1229875"/>
            <a:ext cx="4693402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4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39" name="Google Shape;339;p34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34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34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34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34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34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34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34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34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34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49" name="Google Shape;349;p34"/>
          <p:cNvSpPr/>
          <p:nvPr/>
        </p:nvSpPr>
        <p:spPr>
          <a:xfrm>
            <a:off x="7014920" y="1752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Estimation of Weights</a:t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939534" y="1636046"/>
            <a:ext cx="3825543" cy="1573620"/>
            <a:chOff x="1000000" y="2393988"/>
            <a:chExt cx="4144235" cy="1704713"/>
          </a:xfrm>
        </p:grpSpPr>
        <p:sp>
          <p:nvSpPr>
            <p:cNvPr id="352" name="Google Shape;352;p34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53" name="Google Shape;353;p34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34"/>
          <p:cNvSpPr/>
          <p:nvPr/>
        </p:nvSpPr>
        <p:spPr>
          <a:xfrm>
            <a:off x="6847150" y="1196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4"/>
          <p:cNvGrpSpPr/>
          <p:nvPr/>
        </p:nvGrpSpPr>
        <p:grpSpPr>
          <a:xfrm>
            <a:off x="4939544" y="2419623"/>
            <a:ext cx="3836911" cy="1503799"/>
            <a:chOff x="1000025" y="2059300"/>
            <a:chExt cx="4156550" cy="1629075"/>
          </a:xfrm>
        </p:grpSpPr>
        <p:sp>
          <p:nvSpPr>
            <p:cNvPr id="363" name="Google Shape;363;p34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4"/>
          <p:cNvSpPr txBox="1"/>
          <p:nvPr>
            <p:ph idx="2" type="body"/>
          </p:nvPr>
        </p:nvSpPr>
        <p:spPr>
          <a:xfrm>
            <a:off x="6800800" y="1225400"/>
            <a:ext cx="1272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CAP Estimate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3" name="Google Shape;373;p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DD7E6B"/>
                </a:highlight>
              </a:rPr>
              <a:t>Inference</a:t>
            </a:r>
            <a:endParaRPr>
              <a:solidFill>
                <a:schemeClr val="lt1"/>
              </a:solidFill>
              <a:highlight>
                <a:srgbClr val="DD7E6B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1" name="Google Shape;101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Regional Problems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Many of the indicators does not </a:t>
            </a:r>
            <a:r>
              <a:rPr lang="en" sz="1600"/>
              <a:t>portray</a:t>
            </a:r>
            <a:r>
              <a:rPr lang="en" sz="1600"/>
              <a:t> the true picture of poverty or deprivations faced by people living in a region.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Current weighting scheme doesn’t take into account this factor.</a:t>
            </a:r>
            <a:endParaRPr sz="1600"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Indian 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MPI Indicators are taken directly from global MPI model. This makes it less accurate in Indian context.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Need to revisit the indicators and improve their quality.</a:t>
            </a:r>
            <a:endParaRPr sz="1600"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1" name="Google Shape;111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 weighting scheme must be more robust and flexible:</a:t>
            </a:r>
            <a:br>
              <a:rPr lang="en" sz="1600"/>
            </a:br>
            <a:r>
              <a:rPr lang="en" sz="1600"/>
              <a:t>- Adaptable Weights</a:t>
            </a:r>
            <a:br>
              <a:rPr lang="en" sz="1600"/>
            </a:br>
            <a:r>
              <a:rPr lang="en" sz="1600"/>
              <a:t>- Weights ∝ Importance</a:t>
            </a:r>
            <a:br>
              <a:rPr lang="en" sz="1600"/>
            </a:br>
            <a:r>
              <a:rPr lang="en" sz="1600"/>
              <a:t>- MPI DS ∝ True Poverty</a:t>
            </a:r>
            <a:br>
              <a:rPr lang="en" sz="1600"/>
            </a:br>
            <a:r>
              <a:rPr lang="en" sz="1600"/>
              <a:t>- The Indicators truly capture what is intended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deep-dive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Design Questionnaire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The questionnaire </a:t>
            </a:r>
            <a:r>
              <a:rPr lang="en" sz="1600"/>
              <a:t>should</a:t>
            </a:r>
            <a:r>
              <a:rPr lang="en" sz="1600"/>
              <a:t> ideally touch upon all the important aspects required to validate the weights and make them adjustable. </a:t>
            </a:r>
            <a:br>
              <a:rPr lang="en" sz="1600"/>
            </a:br>
            <a:r>
              <a:rPr lang="en" sz="1600"/>
              <a:t>Also the validity of the indicators.</a:t>
            </a:r>
            <a:endParaRPr sz="1600"/>
          </a:p>
        </p:txBody>
      </p:sp>
      <p:sp>
        <p:nvSpPr>
          <p:cNvPr id="123" name="Google Shape;123;p16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6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Collect Data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We can help ease out this step of survey by following the sampling scheme of NSSO. </a:t>
            </a:r>
            <a:br>
              <a:rPr lang="en" sz="1600"/>
            </a:br>
            <a:r>
              <a:rPr lang="en" sz="1600"/>
              <a:t>We must collect as much bg info about a place in advance as possible and frame the qsns accord.</a:t>
            </a:r>
            <a:endParaRPr sz="1600"/>
          </a:p>
        </p:txBody>
      </p:sp>
      <p:sp>
        <p:nvSpPr>
          <p:cNvPr id="126" name="Google Shape;126;p16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 txBox="1"/>
          <p:nvPr>
            <p:ph idx="4294967295" type="body"/>
          </p:nvPr>
        </p:nvSpPr>
        <p:spPr>
          <a:xfrm>
            <a:off x="6196650" y="2070575"/>
            <a:ext cx="25293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Inference and Benchmark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We will have to infer from whatever response we get from the survey. Translate it into meaningful decisions for policy makers and also validate our empirical results with past data.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DD7E6B"/>
                </a:highlight>
              </a:rPr>
              <a:t>CAP Framework</a:t>
            </a:r>
            <a:endParaRPr>
              <a:solidFill>
                <a:schemeClr val="lt1"/>
              </a:solidFill>
              <a:highlight>
                <a:srgbClr val="DD7E6B"/>
              </a:highlight>
            </a:endParaRPr>
          </a:p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27500" y="2775775"/>
            <a:ext cx="4321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Contrastive Allocative Perturbative (CAP) Methodology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4851325" y="724200"/>
            <a:ext cx="392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effective framework which can be leveraged to design questionnaire and estimate weights for MPI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Questionnaire Structure</a:t>
            </a:r>
            <a:endParaRPr/>
          </a:p>
        </p:txBody>
      </p:sp>
      <p:cxnSp>
        <p:nvCxnSpPr>
          <p:cNvPr id="146" name="Google Shape;146;p19"/>
          <p:cNvCxnSpPr>
            <a:stCxn id="147" idx="6"/>
            <a:endCxn id="148" idx="2"/>
          </p:cNvCxnSpPr>
          <p:nvPr/>
        </p:nvCxnSpPr>
        <p:spPr>
          <a:xfrm>
            <a:off x="2110700" y="29098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9"/>
          <p:cNvCxnSpPr>
            <a:stCxn id="147" idx="6"/>
            <a:endCxn id="150" idx="2"/>
          </p:cNvCxnSpPr>
          <p:nvPr/>
        </p:nvCxnSpPr>
        <p:spPr>
          <a:xfrm>
            <a:off x="2110700" y="2909825"/>
            <a:ext cx="702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19"/>
          <p:cNvCxnSpPr>
            <a:stCxn id="152" idx="3"/>
            <a:endCxn id="153" idx="2"/>
          </p:cNvCxnSpPr>
          <p:nvPr/>
        </p:nvCxnSpPr>
        <p:spPr>
          <a:xfrm flipH="1" rot="10800000">
            <a:off x="3805025" y="1473425"/>
            <a:ext cx="549600" cy="500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9"/>
          <p:cNvCxnSpPr>
            <a:stCxn id="155" idx="3"/>
            <a:endCxn id="156" idx="2"/>
          </p:cNvCxnSpPr>
          <p:nvPr/>
        </p:nvCxnSpPr>
        <p:spPr>
          <a:xfrm>
            <a:off x="3805025" y="3845825"/>
            <a:ext cx="549600" cy="457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" name="Google Shape;157;p19"/>
          <p:cNvGrpSpPr/>
          <p:nvPr/>
        </p:nvGrpSpPr>
        <p:grpSpPr>
          <a:xfrm>
            <a:off x="4354550" y="1216225"/>
            <a:ext cx="4335600" cy="500400"/>
            <a:chOff x="5592550" y="921350"/>
            <a:chExt cx="4335600" cy="500400"/>
          </a:xfrm>
        </p:grpSpPr>
        <p:sp>
          <p:nvSpPr>
            <p:cNvPr id="158" name="Google Shape;158;p19"/>
            <p:cNvSpPr/>
            <p:nvPr/>
          </p:nvSpPr>
          <p:spPr>
            <a:xfrm>
              <a:off x="5766550" y="921350"/>
              <a:ext cx="4161600" cy="50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To identify the relative importance between two or more indicators, we design situations where the </a:t>
              </a: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respondent</a:t>
              </a: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have to decide who can be deemed poorer than the other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2812925" y="2750225"/>
            <a:ext cx="1046400" cy="319200"/>
            <a:chOff x="3650050" y="1476150"/>
            <a:chExt cx="1046400" cy="319200"/>
          </a:xfrm>
        </p:grpSpPr>
        <p:sp>
          <p:nvSpPr>
            <p:cNvPr id="160" name="Google Shape;160;p19"/>
            <p:cNvSpPr/>
            <p:nvPr/>
          </p:nvSpPr>
          <p:spPr>
            <a:xfrm>
              <a:off x="3824050" y="1476150"/>
              <a:ext cx="872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Allocation</a:t>
              </a:r>
              <a:endParaRPr b="1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748425" y="2750225"/>
            <a:ext cx="1362275" cy="319200"/>
            <a:chOff x="1596750" y="2412150"/>
            <a:chExt cx="1362275" cy="319200"/>
          </a:xfrm>
        </p:grpSpPr>
        <p:sp>
          <p:nvSpPr>
            <p:cNvPr id="162" name="Google Shape;162;p19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Questionnaire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2812925" y="3686225"/>
            <a:ext cx="992100" cy="319200"/>
            <a:chOff x="3650050" y="3348150"/>
            <a:chExt cx="992100" cy="319200"/>
          </a:xfrm>
        </p:grpSpPr>
        <p:sp>
          <p:nvSpPr>
            <p:cNvPr id="155" name="Google Shape;155;p19"/>
            <p:cNvSpPr/>
            <p:nvPr/>
          </p:nvSpPr>
          <p:spPr>
            <a:xfrm>
              <a:off x="3824050" y="3348150"/>
              <a:ext cx="8181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Perturb</a:t>
              </a:r>
              <a:endParaRPr b="1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64" name="Google Shape;164;p19"/>
          <p:cNvGrpSpPr/>
          <p:nvPr/>
        </p:nvGrpSpPr>
        <p:grpSpPr>
          <a:xfrm>
            <a:off x="4358300" y="2763275"/>
            <a:ext cx="4328100" cy="319200"/>
            <a:chOff x="5592550" y="1933350"/>
            <a:chExt cx="4328100" cy="319200"/>
          </a:xfrm>
        </p:grpSpPr>
        <p:sp>
          <p:nvSpPr>
            <p:cNvPr id="165" name="Google Shape;165;p19"/>
            <p:cNvSpPr/>
            <p:nvPr/>
          </p:nvSpPr>
          <p:spPr>
            <a:xfrm>
              <a:off x="5766550" y="1933350"/>
              <a:ext cx="41541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To identify how much importance is assigned to each indicator, we design situations where the respondent has to allocate the income to different indicators under </a:t>
              </a: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scenarios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9"/>
          <p:cNvGrpSpPr/>
          <p:nvPr/>
        </p:nvGrpSpPr>
        <p:grpSpPr>
          <a:xfrm>
            <a:off x="4354550" y="4143425"/>
            <a:ext cx="4335600" cy="319200"/>
            <a:chOff x="5592550" y="3805350"/>
            <a:chExt cx="4335600" cy="319200"/>
          </a:xfrm>
        </p:grpSpPr>
        <p:sp>
          <p:nvSpPr>
            <p:cNvPr id="168" name="Google Shape;168;p19"/>
            <p:cNvSpPr/>
            <p:nvPr/>
          </p:nvSpPr>
          <p:spPr>
            <a:xfrm>
              <a:off x="5766550" y="3805350"/>
              <a:ext cx="41616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To identify the optimum threshold of one indicator by finding the bare minimum requirement of this indicator such that a person is not deemed poor, we design such situations with different levels of this indicator</a:t>
              </a:r>
              <a:endParaRPr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9"/>
          <p:cNvGrpSpPr/>
          <p:nvPr/>
        </p:nvGrpSpPr>
        <p:grpSpPr>
          <a:xfrm>
            <a:off x="2812925" y="1814225"/>
            <a:ext cx="992100" cy="319200"/>
            <a:chOff x="3650050" y="1476150"/>
            <a:chExt cx="992100" cy="319200"/>
          </a:xfrm>
        </p:grpSpPr>
        <p:sp>
          <p:nvSpPr>
            <p:cNvPr id="152" name="Google Shape;152;p19"/>
            <p:cNvSpPr/>
            <p:nvPr/>
          </p:nvSpPr>
          <p:spPr>
            <a:xfrm>
              <a:off x="3824050" y="1476150"/>
              <a:ext cx="8181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Contrast</a:t>
              </a:r>
              <a:endParaRPr b="1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cxnSp>
        <p:nvCxnSpPr>
          <p:cNvPr id="171" name="Google Shape;171;p19"/>
          <p:cNvCxnSpPr>
            <a:stCxn id="147" idx="6"/>
            <a:endCxn id="170" idx="2"/>
          </p:cNvCxnSpPr>
          <p:nvPr/>
        </p:nvCxnSpPr>
        <p:spPr>
          <a:xfrm flipH="1" rot="10800000">
            <a:off x="2110700" y="1973825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9"/>
          <p:cNvCxnSpPr>
            <a:stCxn id="160" idx="3"/>
            <a:endCxn id="166" idx="2"/>
          </p:cNvCxnSpPr>
          <p:nvPr/>
        </p:nvCxnSpPr>
        <p:spPr>
          <a:xfrm flipH="1" rot="10800000">
            <a:off x="3859325" y="2908325"/>
            <a:ext cx="498900" cy="15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9"/>
          <p:cNvSpPr/>
          <p:nvPr/>
        </p:nvSpPr>
        <p:spPr>
          <a:xfrm>
            <a:off x="84375" y="1017800"/>
            <a:ext cx="2225700" cy="173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Collect as much </a:t>
            </a:r>
            <a:r>
              <a:rPr b="1"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background information about the place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from secondary data, if possible, where survey will be conducted to 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calibrate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the two extremes of the poverty scale and 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facilities to frame targeted questions and reduce redundancy.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84375" y="3069950"/>
            <a:ext cx="2225700" cy="75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Collect information regarding </a:t>
            </a:r>
            <a:r>
              <a:rPr b="1"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socio-economic background of the </a:t>
            </a:r>
            <a:r>
              <a:rPr b="1"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respondent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5267600" y="120675"/>
            <a:ext cx="3379200" cy="93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Emphasis should be put on the fact that the </a:t>
            </a:r>
            <a:r>
              <a:rPr b="1"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respondents should be encouraged to answer this question keeping in mind their locality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and not the entirety of the city or India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84375" y="4142900"/>
            <a:ext cx="2225700" cy="75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Past MPI Data</a:t>
            </a: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collected can give us prior idea in selecting which questions to ask.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Comparison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311700" y="1017800"/>
            <a:ext cx="826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Rank the following according to their level of poorness. The other indicators not mentioned remain the same across each person.</a:t>
            </a:r>
            <a:endParaRPr sz="11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25" y="3961900"/>
            <a:ext cx="597325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227" y="3931450"/>
            <a:ext cx="597325" cy="6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600" y="3946675"/>
            <a:ext cx="581887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44651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835050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425963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1974775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❌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80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25" y="3961900"/>
            <a:ext cx="597325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327" y="3931450"/>
            <a:ext cx="597325" cy="6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700" y="3946675"/>
            <a:ext cx="581887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442261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811150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❌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402063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4950875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900" y="1694075"/>
            <a:ext cx="2568400" cy="2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25" y="3961900"/>
            <a:ext cx="597325" cy="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427" y="3931450"/>
            <a:ext cx="597325" cy="60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800" y="3946675"/>
            <a:ext cx="581887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7398713" y="1501600"/>
            <a:ext cx="2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87250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7378163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❌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926975" y="4457250"/>
            <a:ext cx="3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